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4" r:id="rId2"/>
    <p:sldId id="265" r:id="rId3"/>
    <p:sldId id="266" r:id="rId4"/>
    <p:sldId id="267" r:id="rId5"/>
    <p:sldId id="269" r:id="rId6"/>
    <p:sldId id="268" r:id="rId7"/>
    <p:sldId id="270" r:id="rId8"/>
    <p:sldId id="271" r:id="rId9"/>
    <p:sldId id="27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2DC77-0B4E-416E-B4BA-17923A8234E1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ED53C-58A9-4D10-82EB-0F73E16BF7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368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ED53C-58A9-4D10-82EB-0F73E16BF70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53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08/05/2020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LP18 : Interférométrie à division 			d’amplitude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Division du front d’onde ou division d’amplitude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/>
          <p:cNvCxnSpPr/>
          <p:nvPr/>
        </p:nvCxnSpPr>
        <p:spPr>
          <a:xfrm>
            <a:off x="6096000" y="1113768"/>
            <a:ext cx="0" cy="540000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>
            <a:off x="600451" y="1109109"/>
            <a:ext cx="4898353" cy="2123768"/>
            <a:chOff x="807543" y="1553497"/>
            <a:chExt cx="4898353" cy="2123768"/>
          </a:xfrm>
        </p:grpSpPr>
        <p:cxnSp>
          <p:nvCxnSpPr>
            <p:cNvPr id="10" name="Connecteur droit avec flèche 9"/>
            <p:cNvCxnSpPr/>
            <p:nvPr/>
          </p:nvCxnSpPr>
          <p:spPr>
            <a:xfrm>
              <a:off x="3431458" y="1921058"/>
              <a:ext cx="1887794" cy="67465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 flipV="1">
              <a:off x="968478" y="2104103"/>
              <a:ext cx="1332271" cy="491614"/>
            </a:xfrm>
            <a:prstGeom prst="straightConnector1">
              <a:avLst/>
            </a:prstGeom>
            <a:ln w="63500">
              <a:gradFill flip="none" rotWithShape="1">
                <a:gsLst>
                  <a:gs pos="100000">
                    <a:schemeClr val="accent4"/>
                  </a:gs>
                  <a:gs pos="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3431458" y="2595717"/>
              <a:ext cx="1887794" cy="73741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968478" y="2595716"/>
              <a:ext cx="1332271" cy="645913"/>
            </a:xfrm>
            <a:prstGeom prst="straightConnector1">
              <a:avLst/>
            </a:prstGeom>
            <a:ln w="63500">
              <a:gradFill flip="none" rotWithShape="1">
                <a:gsLst>
                  <a:gs pos="100000">
                    <a:schemeClr val="accent4"/>
                  </a:gs>
                  <a:gs pos="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807543" y="2213783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19252" y="2398449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M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4152104" y="3056963"/>
              <a:ext cx="410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130198" y="184445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300749" y="1553497"/>
              <a:ext cx="1818967" cy="212376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2471587" y="2292215"/>
              <a:ext cx="1477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Division du </a:t>
              </a:r>
              <a:r>
                <a:rPr lang="fr-FR" b="1" dirty="0" smtClean="0"/>
                <a:t>front d’onde</a:t>
              </a:r>
              <a:endParaRPr lang="fr-FR" b="1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6731297" y="1109109"/>
            <a:ext cx="4898353" cy="2123768"/>
            <a:chOff x="807543" y="1553497"/>
            <a:chExt cx="4898353" cy="2123768"/>
          </a:xfrm>
        </p:grpSpPr>
        <p:cxnSp>
          <p:nvCxnSpPr>
            <p:cNvPr id="31" name="Connecteur droit avec flèche 30"/>
            <p:cNvCxnSpPr/>
            <p:nvPr/>
          </p:nvCxnSpPr>
          <p:spPr>
            <a:xfrm>
              <a:off x="3431458" y="1921058"/>
              <a:ext cx="1887794" cy="67465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V="1">
              <a:off x="3431458" y="2595717"/>
              <a:ext cx="1887794" cy="73741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endCxn id="39" idx="1"/>
            </p:cNvCxnSpPr>
            <p:nvPr/>
          </p:nvCxnSpPr>
          <p:spPr>
            <a:xfrm>
              <a:off x="968478" y="2595716"/>
              <a:ext cx="1332271" cy="19665"/>
            </a:xfrm>
            <a:prstGeom prst="straightConnector1">
              <a:avLst/>
            </a:prstGeom>
            <a:ln w="63500">
              <a:gradFill flip="none" rotWithShape="1">
                <a:gsLst>
                  <a:gs pos="100000">
                    <a:schemeClr val="accent4"/>
                  </a:gs>
                  <a:gs pos="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07543" y="2213783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5319252" y="2398449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M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4152104" y="3056963"/>
              <a:ext cx="410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4130198" y="184445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2300749" y="1553497"/>
              <a:ext cx="1818967" cy="212376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2471587" y="2292215"/>
              <a:ext cx="1477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Division </a:t>
              </a:r>
              <a:r>
                <a:rPr lang="fr-FR" b="1" dirty="0" smtClean="0"/>
                <a:t>d’amplitude</a:t>
              </a:r>
              <a:endParaRPr lang="fr-FR" b="1" dirty="0"/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20983" y="3583321"/>
            <a:ext cx="555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faisceaux qui interférent sont issus de </a:t>
            </a:r>
            <a:r>
              <a:rPr lang="fr-FR" b="1" dirty="0" smtClean="0">
                <a:solidFill>
                  <a:schemeClr val="accent1"/>
                </a:solidFill>
              </a:rPr>
              <a:t>deux faisceaux incidents différents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6339660" y="3581454"/>
            <a:ext cx="563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faisceaux qui interfèrent sont issus du </a:t>
            </a:r>
            <a:r>
              <a:rPr lang="fr-FR" b="1" dirty="0" smtClean="0">
                <a:solidFill>
                  <a:schemeClr val="accent1"/>
                </a:solidFill>
              </a:rPr>
              <a:t>même faisceau incident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lh4.googleusercontent.com/Xd-1lvNHjuwjWBL4SkUuxf5MMgTJndSw_XeKRiNvOp-cK54l6CJZXf0fKwWWwNJ_YN4h2glc1hkP-_1p8y5io5tLtqxnJIkt9sWeFeC_CzW3kwAGayFo4D3euuRk2lPF1cranI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6" t="29778" r="57127" b="20667"/>
          <a:stretch/>
        </p:blipFill>
        <p:spPr bwMode="auto">
          <a:xfrm>
            <a:off x="1479140" y="4344294"/>
            <a:ext cx="3048000" cy="24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4.googleusercontent.com/Xd-1lvNHjuwjWBL4SkUuxf5MMgTJndSw_XeKRiNvOp-cK54l6CJZXf0fKwWWwNJ_YN4h2glc1hkP-_1p8y5io5tLtqxnJIkt9sWeFeC_CzW3kwAGayFo4D3euuRk2lPF1cranI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2" t="29778" r="17959" b="20667"/>
          <a:stretch/>
        </p:blipFill>
        <p:spPr bwMode="auto">
          <a:xfrm>
            <a:off x="7605100" y="4344294"/>
            <a:ext cx="3105150" cy="24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54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Figure d’interférence dans le cas de deux sources ponctuelles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res-nlp.univ-lemans.fr/NLP_C_M09_G01/res/Fig_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55" y="1014474"/>
            <a:ext cx="10038429" cy="550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Mesures interférométriques de précision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29" y="1730479"/>
            <a:ext cx="3440061" cy="4586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1730479"/>
            <a:ext cx="2473536" cy="2473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4299088"/>
            <a:ext cx="2728694" cy="20181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63" y="1730479"/>
            <a:ext cx="5560021" cy="4586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220983" y="1054199"/>
            <a:ext cx="636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Mesures d’</a:t>
            </a:r>
            <a:r>
              <a:rPr lang="fr-FR" b="1" dirty="0" smtClean="0">
                <a:solidFill>
                  <a:schemeClr val="accent1"/>
                </a:solidFill>
              </a:rPr>
              <a:t>état de surface </a:t>
            </a:r>
            <a:r>
              <a:rPr lang="fr-FR" dirty="0" smtClean="0">
                <a:solidFill>
                  <a:schemeClr val="accent1"/>
                </a:solidFill>
              </a:rPr>
              <a:t>: structures micro-fabriquées et défauts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166809" y="632214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LKB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782416" y="632214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LMA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363022" y="631722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LMA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3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line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Les interféromètres gravitationnels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10973333" y="6488669"/>
            <a:ext cx="121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2">
                    <a:lumMod val="90000"/>
                  </a:schemeClr>
                </a:solidFill>
              </a:rPr>
              <a:t>LIGO/</a:t>
            </a:r>
            <a:r>
              <a:rPr lang="fr-FR" i="1" dirty="0" err="1" smtClean="0">
                <a:solidFill>
                  <a:schemeClr val="bg2">
                    <a:lumMod val="90000"/>
                  </a:schemeClr>
                </a:solidFill>
              </a:rPr>
              <a:t>Virgo</a:t>
            </a:r>
            <a:endParaRPr lang="fr-FR" i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8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Des interféromètres de Michelson hors norme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 descr="Inter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66" y="869581"/>
            <a:ext cx="11356834" cy="548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/>
        </p:nvGrpSpPr>
        <p:grpSpPr>
          <a:xfrm>
            <a:off x="0" y="4413250"/>
            <a:ext cx="6705600" cy="2444750"/>
            <a:chOff x="2438400" y="622208"/>
            <a:chExt cx="6705600" cy="24447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Picture 34" descr="virgovi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622208"/>
              <a:ext cx="6705600" cy="244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Line 36"/>
            <p:cNvSpPr>
              <a:spLocks noChangeShapeType="1"/>
            </p:cNvSpPr>
            <p:nvPr/>
          </p:nvSpPr>
          <p:spPr bwMode="auto">
            <a:xfrm>
              <a:off x="2514600" y="841191"/>
              <a:ext cx="4267200" cy="1905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3962400" y="1755591"/>
              <a:ext cx="5143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GB" altLang="fr-FR" sz="1200" dirty="0"/>
                <a:t>3 km</a:t>
              </a:r>
              <a:endParaRPr lang="en-GB" altLang="fr-FR" sz="1200" baseline="-25000" dirty="0"/>
            </a:p>
          </p:txBody>
        </p:sp>
        <p:pic>
          <p:nvPicPr>
            <p:cNvPr id="14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5389" y="2835773"/>
              <a:ext cx="1095784" cy="200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7333554" y="6488668"/>
            <a:ext cx="485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http://public.virgo-gw.eu/the-virgo-collaboration/</a:t>
            </a:r>
          </a:p>
        </p:txBody>
      </p:sp>
    </p:spTree>
    <p:extLst>
      <p:ext uri="{BB962C8B-B14F-4D97-AF65-F5344CB8AC3E}">
        <p14:creationId xmlns:p14="http://schemas.microsoft.com/office/powerpoint/2010/main" val="240094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Une cavité optique : l’interféromètre de Fabry-</a:t>
            </a:r>
            <a:r>
              <a:rPr lang="fr-FR" sz="3600" b="1" dirty="0" err="1" smtClean="0">
                <a:solidFill>
                  <a:srgbClr val="0070C0"/>
                </a:solidFill>
              </a:rPr>
              <a:t>Perot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17" y="922126"/>
            <a:ext cx="7248566" cy="575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Une cavité optique : l’interféromètre de Fabry-</a:t>
            </a:r>
            <a:r>
              <a:rPr lang="fr-FR" sz="3600" b="1" dirty="0" err="1" smtClean="0">
                <a:solidFill>
                  <a:srgbClr val="0070C0"/>
                </a:solidFill>
              </a:rPr>
              <a:t>Perot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8" y="1046038"/>
            <a:ext cx="5436867" cy="5436867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5977226" y="2100017"/>
            <a:ext cx="5995699" cy="3337614"/>
            <a:chOff x="6015326" y="2100017"/>
            <a:chExt cx="5995699" cy="3337614"/>
          </a:xfrm>
        </p:grpSpPr>
        <p:grpSp>
          <p:nvGrpSpPr>
            <p:cNvPr id="10" name="Groupe 9"/>
            <p:cNvGrpSpPr/>
            <p:nvPr/>
          </p:nvGrpSpPr>
          <p:grpSpPr>
            <a:xfrm>
              <a:off x="6941521" y="2100017"/>
              <a:ext cx="5069504" cy="3337614"/>
              <a:chOff x="6906186" y="2166692"/>
              <a:chExt cx="5069504" cy="3337614"/>
            </a:xfrm>
          </p:grpSpPr>
          <p:grpSp>
            <p:nvGrpSpPr>
              <p:cNvPr id="6" name="Groupe 5"/>
              <p:cNvGrpSpPr/>
              <p:nvPr/>
            </p:nvGrpSpPr>
            <p:grpSpPr>
              <a:xfrm>
                <a:off x="6906186" y="2166692"/>
                <a:ext cx="5069504" cy="3337614"/>
                <a:chOff x="6817696" y="2432163"/>
                <a:chExt cx="5069504" cy="3337614"/>
              </a:xfrm>
            </p:grpSpPr>
            <p:pic>
              <p:nvPicPr>
                <p:cNvPr id="7" name="Image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1867" t="18228" r="37246" b="63375"/>
                <a:stretch/>
              </p:blipFill>
              <p:spPr>
                <a:xfrm>
                  <a:off x="6817696" y="2432163"/>
                  <a:ext cx="5069504" cy="2511706"/>
                </a:xfrm>
                <a:prstGeom prst="rect">
                  <a:avLst/>
                </a:prstGeom>
              </p:spPr>
            </p:pic>
            <p:pic>
              <p:nvPicPr>
                <p:cNvPr id="8" name="Image 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1867" t="81941" r="37246" b="12010"/>
                <a:stretch/>
              </p:blipFill>
              <p:spPr>
                <a:xfrm>
                  <a:off x="6817696" y="4943869"/>
                  <a:ext cx="5069504" cy="825908"/>
                </a:xfrm>
                <a:prstGeom prst="rect">
                  <a:avLst/>
                </a:prstGeom>
              </p:spPr>
            </p:pic>
          </p:grpSp>
          <p:sp>
            <p:nvSpPr>
              <p:cNvPr id="9" name="ZoneTexte 8"/>
              <p:cNvSpPr txBox="1"/>
              <p:nvPr/>
            </p:nvSpPr>
            <p:spPr>
              <a:xfrm>
                <a:off x="10005704" y="2279324"/>
                <a:ext cx="1930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Abbott et al., 2016</a:t>
                </a:r>
                <a:endParaRPr lang="fr-FR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1" name="ZoneTexte 10"/>
            <p:cNvSpPr txBox="1"/>
            <p:nvPr/>
          </p:nvSpPr>
          <p:spPr>
            <a:xfrm rot="16200000">
              <a:off x="5598705" y="3187265"/>
              <a:ext cx="1356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>
                  <a:solidFill>
                    <a:srgbClr val="262122"/>
                  </a:solidFill>
                </a:rPr>
                <a:t>h (10</a:t>
              </a:r>
              <a:r>
                <a:rPr lang="fr-FR" sz="2800" baseline="30000" dirty="0" smtClean="0">
                  <a:solidFill>
                    <a:srgbClr val="262122"/>
                  </a:solidFill>
                </a:rPr>
                <a:t>-21</a:t>
              </a:r>
              <a:r>
                <a:rPr lang="fr-FR" sz="2800" dirty="0" smtClean="0">
                  <a:solidFill>
                    <a:srgbClr val="262122"/>
                  </a:solidFill>
                </a:rPr>
                <a:t>)</a:t>
              </a:r>
              <a:endParaRPr lang="fr-FR" sz="2800" dirty="0">
                <a:solidFill>
                  <a:srgbClr val="262122"/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464326" y="2378264"/>
              <a:ext cx="547008" cy="1969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1</a:t>
              </a:r>
            </a:p>
            <a:p>
              <a:pPr algn="r"/>
              <a:endParaRPr lang="fr-FR" sz="800" dirty="0" smtClean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0,5</a:t>
              </a:r>
            </a:p>
            <a:p>
              <a:pPr algn="r"/>
              <a:endParaRPr lang="fr-FR" sz="800" dirty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0</a:t>
              </a:r>
            </a:p>
            <a:p>
              <a:pPr algn="r"/>
              <a:endParaRPr lang="fr-FR" sz="800" dirty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-0,5</a:t>
              </a:r>
            </a:p>
            <a:p>
              <a:pPr algn="r"/>
              <a:endParaRPr lang="fr-FR" sz="800" dirty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-1</a:t>
              </a:r>
              <a:endParaRPr lang="fr-FR" dirty="0">
                <a:solidFill>
                  <a:srgbClr val="2621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80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err="1" smtClean="0">
                <a:solidFill>
                  <a:srgbClr val="0070C0"/>
                </a:solidFill>
              </a:rPr>
              <a:t>eLISA</a:t>
            </a:r>
            <a:r>
              <a:rPr lang="fr-FR" sz="3600" b="1" dirty="0" smtClean="0">
                <a:solidFill>
                  <a:srgbClr val="0070C0"/>
                </a:solidFill>
              </a:rPr>
              <a:t> </a:t>
            </a:r>
            <a:r>
              <a:rPr lang="fr-FR" sz="3600" b="1" smtClean="0">
                <a:solidFill>
                  <a:srgbClr val="0070C0"/>
                </a:solidFill>
              </a:rPr>
              <a:t>: toujours plus grand !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81" y="1800406"/>
            <a:ext cx="6729910" cy="378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2" y="1800406"/>
            <a:ext cx="4831115" cy="378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168415" y="6488668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https://www.elisascience.org/</a:t>
            </a:r>
          </a:p>
        </p:txBody>
      </p:sp>
    </p:spTree>
    <p:extLst>
      <p:ext uri="{BB962C8B-B14F-4D97-AF65-F5344CB8AC3E}">
        <p14:creationId xmlns:p14="http://schemas.microsoft.com/office/powerpoint/2010/main" val="635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142</Words>
  <Application>Microsoft Office PowerPoint</Application>
  <PresentationFormat>Grand écran</PresentationFormat>
  <Paragraphs>41</Paragraphs>
  <Slides>9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LP18 : Interférométrie à division    d’amplitude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remi</cp:lastModifiedBy>
  <cp:revision>33</cp:revision>
  <dcterms:created xsi:type="dcterms:W3CDTF">2019-10-10T16:45:18Z</dcterms:created>
  <dcterms:modified xsi:type="dcterms:W3CDTF">2020-05-08T17:00:53Z</dcterms:modified>
</cp:coreProperties>
</file>